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A821E"/>
    <a:srgbClr val="1944FB"/>
    <a:srgbClr val="990099"/>
    <a:srgbClr val="6A2D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37"/>
    <p:restoredTop sz="94686"/>
  </p:normalViewPr>
  <p:slideViewPr>
    <p:cSldViewPr>
      <p:cViewPr varScale="1">
        <p:scale>
          <a:sx n="103" d="100"/>
          <a:sy n="103" d="100"/>
        </p:scale>
        <p:origin x="3224" y="17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38BB-1F9B-43FF-ACD8-555BE37A02BC}" type="datetimeFigureOut">
              <a:rPr lang="pt-BR" smtClean="0"/>
              <a:t>21/06/18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D0541-EACD-46CC-B807-ED3E8EB09B38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38BB-1F9B-43FF-ACD8-555BE37A02BC}" type="datetimeFigureOut">
              <a:rPr lang="pt-BR" smtClean="0"/>
              <a:t>21/06/18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D0541-EACD-46CC-B807-ED3E8EB09B38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38BB-1F9B-43FF-ACD8-555BE37A02BC}" type="datetimeFigureOut">
              <a:rPr lang="pt-BR" smtClean="0"/>
              <a:t>21/06/18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D0541-EACD-46CC-B807-ED3E8EB09B38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38BB-1F9B-43FF-ACD8-555BE37A02BC}" type="datetimeFigureOut">
              <a:rPr lang="pt-BR" smtClean="0"/>
              <a:t>21/06/18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D0541-EACD-46CC-B807-ED3E8EB09B38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38BB-1F9B-43FF-ACD8-555BE37A02BC}" type="datetimeFigureOut">
              <a:rPr lang="pt-BR" smtClean="0"/>
              <a:t>21/06/18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D0541-EACD-46CC-B807-ED3E8EB09B38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38BB-1F9B-43FF-ACD8-555BE37A02BC}" type="datetimeFigureOut">
              <a:rPr lang="pt-BR" smtClean="0"/>
              <a:t>21/06/18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D0541-EACD-46CC-B807-ED3E8EB09B38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38BB-1F9B-43FF-ACD8-555BE37A02BC}" type="datetimeFigureOut">
              <a:rPr lang="pt-BR" smtClean="0"/>
              <a:t>21/06/18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D0541-EACD-46CC-B807-ED3E8EB09B38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38BB-1F9B-43FF-ACD8-555BE37A02BC}" type="datetimeFigureOut">
              <a:rPr lang="pt-BR" smtClean="0"/>
              <a:t>21/06/18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D0541-EACD-46CC-B807-ED3E8EB09B38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38BB-1F9B-43FF-ACD8-555BE37A02BC}" type="datetimeFigureOut">
              <a:rPr lang="pt-BR" smtClean="0"/>
              <a:t>21/06/18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D0541-EACD-46CC-B807-ED3E8EB09B38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38BB-1F9B-43FF-ACD8-555BE37A02BC}" type="datetimeFigureOut">
              <a:rPr lang="pt-BR" smtClean="0"/>
              <a:t>21/06/18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D0541-EACD-46CC-B807-ED3E8EB09B38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E38BB-1F9B-43FF-ACD8-555BE37A02BC}" type="datetimeFigureOut">
              <a:rPr lang="pt-BR" smtClean="0"/>
              <a:t>21/06/18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ED0541-EACD-46CC-B807-ED3E8EB09B38}" type="slidenum">
              <a:rPr lang="pt-BR" smtClean="0"/>
              <a:t>‹n.º›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6E38BB-1F9B-43FF-ACD8-555BE37A02BC}" type="datetimeFigureOut">
              <a:rPr lang="pt-BR" smtClean="0"/>
              <a:t>21/06/18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ED0541-EACD-46CC-B807-ED3E8EB09B38}" type="slidenum">
              <a:rPr lang="pt-BR" smtClean="0"/>
              <a:t>‹n.º›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hyperlink" Target="http://www.autismos.com.br/" TargetMode="Externa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72816" y="218957"/>
            <a:ext cx="2952328" cy="672524"/>
          </a:xfrm>
          <a:ln w="57150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l"/>
            <a:r>
              <a:rPr lang="pt-BR" sz="3200" b="1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pt-BR" sz="2800" b="1" dirty="0" smtClean="0">
                <a:latin typeface="Arial" charset="0"/>
                <a:ea typeface="Arial" charset="0"/>
                <a:cs typeface="Arial" charset="0"/>
              </a:rPr>
              <a:t>Perfil do Aluno</a:t>
            </a:r>
            <a:endParaRPr lang="pt-BR" sz="28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88640" y="1087294"/>
            <a:ext cx="2016224" cy="1296143"/>
          </a:xfrm>
          <a:ln w="57150">
            <a:solidFill>
              <a:schemeClr val="bg1">
                <a:lumMod val="65000"/>
              </a:schemeClr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pt-BR" sz="2000" b="1" dirty="0" smtClean="0">
              <a:latin typeface="Arial" charset="0"/>
              <a:ea typeface="Arial" charset="0"/>
              <a:cs typeface="Arial" charset="0"/>
            </a:endParaRPr>
          </a:p>
          <a:p>
            <a:pPr algn="ctr">
              <a:buNone/>
            </a:pPr>
            <a:r>
              <a:rPr lang="pt-BR" sz="2000" b="1" dirty="0" smtClean="0">
                <a:latin typeface="Arial" charset="0"/>
                <a:ea typeface="Arial" charset="0"/>
                <a:cs typeface="Arial" charset="0"/>
              </a:rPr>
              <a:t>Foto</a:t>
            </a:r>
            <a:endParaRPr lang="pt-BR" sz="2000" b="1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420888" y="1032995"/>
            <a:ext cx="4176464" cy="1415772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Arial" charset="0"/>
                <a:ea typeface="Arial" charset="0"/>
                <a:cs typeface="Arial" charset="0"/>
              </a:rPr>
              <a:t>Quem </a:t>
            </a:r>
            <a:r>
              <a:rPr lang="pt-BR" sz="2000" b="1" dirty="0" smtClean="0">
                <a:latin typeface="Arial" charset="0"/>
                <a:ea typeface="Arial" charset="0"/>
                <a:cs typeface="Arial" charset="0"/>
              </a:rPr>
              <a:t>sou</a:t>
            </a:r>
          </a:p>
          <a:p>
            <a:endParaRPr lang="pt-BR" sz="1600" b="1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 - Nome Completo</a:t>
            </a:r>
          </a:p>
          <a:p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- Idade/ Data de Nascimento</a:t>
            </a:r>
            <a:endParaRPr lang="pt-BR" sz="1600" dirty="0">
              <a:latin typeface="Arial" charset="0"/>
              <a:ea typeface="Arial" charset="0"/>
              <a:cs typeface="Arial" charset="0"/>
            </a:endParaRPr>
          </a:p>
          <a:p>
            <a:endParaRPr lang="pt-BR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188640" y="2666466"/>
            <a:ext cx="6480720" cy="1384995"/>
          </a:xfrm>
          <a:prstGeom prst="rect">
            <a:avLst/>
          </a:prstGeom>
          <a:noFill/>
          <a:ln w="5715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Arial" charset="0"/>
                <a:ea typeface="Arial" charset="0"/>
                <a:cs typeface="Arial" charset="0"/>
              </a:rPr>
              <a:t>Sobre </a:t>
            </a:r>
            <a:r>
              <a:rPr lang="pt-BR" sz="2000" b="1" dirty="0" smtClean="0">
                <a:latin typeface="Arial" charset="0"/>
                <a:ea typeface="Arial" charset="0"/>
                <a:cs typeface="Arial" charset="0"/>
              </a:rPr>
              <a:t>mim</a:t>
            </a:r>
            <a:endParaRPr lang="pt-BR" sz="2000" b="1" dirty="0" smtClean="0">
              <a:latin typeface="Arial" charset="0"/>
              <a:ea typeface="Arial" charset="0"/>
              <a:cs typeface="Arial" charset="0"/>
            </a:endParaRPr>
          </a:p>
          <a:p>
            <a:pPr>
              <a:buFontTx/>
              <a:buChar char="-"/>
            </a:pP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 Mora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com quem? </a:t>
            </a:r>
          </a:p>
          <a:p>
            <a:pPr>
              <a:buFontTx/>
              <a:buChar char="-"/>
            </a:pP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 Tem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irmãos?</a:t>
            </a:r>
          </a:p>
          <a:p>
            <a:pPr>
              <a:buFontTx/>
              <a:buChar char="-"/>
            </a:pP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 Pratica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algum esporte?</a:t>
            </a:r>
          </a:p>
          <a:p>
            <a:pPr>
              <a:buFontTx/>
              <a:buChar char="-"/>
            </a:pP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 Faz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algum tipo de terapia?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188640" y="4334490"/>
            <a:ext cx="6480720" cy="1631216"/>
          </a:xfrm>
          <a:prstGeom prst="rect">
            <a:avLst/>
          </a:prstGeom>
          <a:noFill/>
          <a:ln w="5715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Arial" charset="0"/>
                <a:ea typeface="Arial" charset="0"/>
                <a:cs typeface="Arial" charset="0"/>
              </a:rPr>
              <a:t>Eu gosto/ </a:t>
            </a:r>
            <a:r>
              <a:rPr lang="pt-BR" sz="2000" b="1" dirty="0" smtClean="0">
                <a:latin typeface="Arial" charset="0"/>
                <a:ea typeface="Arial" charset="0"/>
                <a:cs typeface="Arial" charset="0"/>
              </a:rPr>
              <a:t>fico </a:t>
            </a:r>
            <a:r>
              <a:rPr lang="pt-BR" sz="2000" b="1" dirty="0" smtClean="0">
                <a:latin typeface="Arial" charset="0"/>
                <a:ea typeface="Arial" charset="0"/>
                <a:cs typeface="Arial" charset="0"/>
              </a:rPr>
              <a:t>feliz/ </a:t>
            </a:r>
            <a:r>
              <a:rPr lang="pt-BR" sz="2000" b="1" dirty="0" err="1" smtClean="0">
                <a:latin typeface="Arial" charset="0"/>
                <a:ea typeface="Arial" charset="0"/>
                <a:cs typeface="Arial" charset="0"/>
              </a:rPr>
              <a:t>h</a:t>
            </a:r>
            <a:r>
              <a:rPr lang="pt-BR" sz="2000" b="1" dirty="0" err="1" smtClean="0">
                <a:latin typeface="Arial" charset="0"/>
                <a:ea typeface="Arial" charset="0"/>
                <a:cs typeface="Arial" charset="0"/>
              </a:rPr>
              <a:t>iperfocos</a:t>
            </a:r>
            <a:endParaRPr lang="pt-BR" sz="2000" b="1" dirty="0" smtClean="0">
              <a:latin typeface="Arial" charset="0"/>
              <a:ea typeface="Arial" charset="0"/>
              <a:cs typeface="Arial" charset="0"/>
            </a:endParaRPr>
          </a:p>
          <a:p>
            <a:pPr>
              <a:buFontTx/>
              <a:buChar char="-"/>
            </a:pP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 Quais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brinquedos, personagens e atividades gosta...</a:t>
            </a:r>
          </a:p>
          <a:p>
            <a:pPr>
              <a:buFontTx/>
              <a:buChar char="-"/>
            </a:pP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 Comidas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e bebidas preferidas...</a:t>
            </a:r>
          </a:p>
          <a:p>
            <a:pPr>
              <a:buFontTx/>
              <a:buChar char="-"/>
            </a:pP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 Gosta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de abraços?  Toques leves ou fortes?</a:t>
            </a:r>
          </a:p>
          <a:p>
            <a:pPr>
              <a:buFontTx/>
              <a:buChar char="-"/>
            </a:pP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 Gosta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de cores ou luzes?</a:t>
            </a:r>
          </a:p>
          <a:p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- O que gosta de fazer nas horas de lazer?</a:t>
            </a:r>
            <a:endParaRPr lang="pt-BR" sz="16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188640" y="6230359"/>
            <a:ext cx="6480720" cy="1384995"/>
          </a:xfrm>
          <a:prstGeom prst="rect">
            <a:avLst/>
          </a:prstGeom>
          <a:noFill/>
          <a:ln w="57150">
            <a:solidFill>
              <a:srgbClr val="1944FB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Arial" charset="0"/>
                <a:ea typeface="Arial" charset="0"/>
                <a:cs typeface="Arial" charset="0"/>
              </a:rPr>
              <a:t>Não </a:t>
            </a:r>
            <a:r>
              <a:rPr lang="pt-BR" sz="2000" b="1" dirty="0" smtClean="0">
                <a:latin typeface="Arial" charset="0"/>
                <a:ea typeface="Arial" charset="0"/>
                <a:cs typeface="Arial" charset="0"/>
              </a:rPr>
              <a:t>gosto/me </a:t>
            </a:r>
            <a:r>
              <a:rPr lang="pt-BR" sz="2000" b="1" dirty="0" smtClean="0">
                <a:latin typeface="Arial" charset="0"/>
                <a:ea typeface="Arial" charset="0"/>
                <a:cs typeface="Arial" charset="0"/>
              </a:rPr>
              <a:t>irritam/ </a:t>
            </a:r>
            <a:r>
              <a:rPr lang="pt-BR" sz="2000" b="1" dirty="0" smtClean="0">
                <a:latin typeface="Arial" charset="0"/>
                <a:ea typeface="Arial" charset="0"/>
                <a:cs typeface="Arial" charset="0"/>
              </a:rPr>
              <a:t>desorganização (crises)</a:t>
            </a:r>
            <a:endParaRPr lang="pt-BR" sz="2000" b="1" dirty="0" smtClean="0">
              <a:latin typeface="Arial" charset="0"/>
              <a:ea typeface="Arial" charset="0"/>
              <a:cs typeface="Arial" charset="0"/>
            </a:endParaRPr>
          </a:p>
          <a:p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-Tem resistência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com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a palavra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NÃO?</a:t>
            </a:r>
            <a:endParaRPr lang="pt-BR" sz="1600" dirty="0" smtClean="0">
              <a:latin typeface="Arial" charset="0"/>
              <a:ea typeface="Arial" charset="0"/>
              <a:cs typeface="Arial" charset="0"/>
            </a:endParaRPr>
          </a:p>
          <a:p>
            <a:pPr>
              <a:buFontTx/>
              <a:buChar char="-"/>
            </a:pP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Tem manias, medos ou fobias?</a:t>
            </a:r>
          </a:p>
          <a:p>
            <a:pPr>
              <a:buFontTx/>
              <a:buChar char="-"/>
            </a:pP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 Tem sensibilidade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a sons , texturas ou cores?</a:t>
            </a:r>
          </a:p>
          <a:p>
            <a:pPr>
              <a:buFontTx/>
              <a:buChar char="-"/>
            </a:pP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que causa irritações? 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188640" y="7880007"/>
            <a:ext cx="6480720" cy="738664"/>
          </a:xfrm>
          <a:prstGeom prst="rect">
            <a:avLst/>
          </a:prstGeom>
          <a:noFill/>
          <a:ln w="57150">
            <a:solidFill>
              <a:srgbClr val="FF6600"/>
            </a:solidFill>
          </a:ln>
        </p:spPr>
        <p:txBody>
          <a:bodyPr wrap="square" rtlCol="0">
            <a:spAutoFit/>
          </a:bodyPr>
          <a:lstStyle/>
          <a:p>
            <a:r>
              <a:rPr lang="pt-BR" sz="1400" b="1" dirty="0" smtClean="0">
                <a:latin typeface="Arial" charset="0"/>
                <a:ea typeface="Arial" charset="0"/>
                <a:cs typeface="Arial" charset="0"/>
              </a:rPr>
              <a:t>Contatos</a:t>
            </a:r>
            <a:endParaRPr lang="pt-BR" sz="1400" b="1" dirty="0" smtClean="0">
              <a:latin typeface="Arial" charset="0"/>
              <a:ea typeface="Arial" charset="0"/>
              <a:cs typeface="Arial" charset="0"/>
            </a:endParaRPr>
          </a:p>
          <a:p>
            <a:pPr>
              <a:buFontTx/>
              <a:buChar char="-"/>
            </a:pPr>
            <a:r>
              <a:rPr lang="pt-BR" sz="1400" dirty="0" smtClean="0">
                <a:latin typeface="Arial" charset="0"/>
                <a:ea typeface="Arial" charset="0"/>
                <a:cs typeface="Arial" charset="0"/>
              </a:rPr>
              <a:t> Telefones e </a:t>
            </a:r>
            <a:r>
              <a:rPr lang="pt-BR" sz="1400" dirty="0">
                <a:latin typeface="Arial" charset="0"/>
                <a:ea typeface="Arial" charset="0"/>
                <a:cs typeface="Arial" charset="0"/>
              </a:rPr>
              <a:t>e-mails dos pais e/ou </a:t>
            </a:r>
            <a:r>
              <a:rPr lang="pt-BR" sz="1400" dirty="0" smtClean="0">
                <a:latin typeface="Arial" charset="0"/>
                <a:ea typeface="Arial" charset="0"/>
                <a:cs typeface="Arial" charset="0"/>
              </a:rPr>
              <a:t>responsáveis;</a:t>
            </a:r>
            <a:endParaRPr lang="pt-BR" sz="1400" dirty="0" smtClean="0">
              <a:latin typeface="Arial" charset="0"/>
              <a:ea typeface="Arial" charset="0"/>
              <a:cs typeface="Arial" charset="0"/>
            </a:endParaRPr>
          </a:p>
          <a:p>
            <a:pPr>
              <a:buFontTx/>
              <a:buChar char="-"/>
            </a:pPr>
            <a:r>
              <a:rPr lang="pt-BR" sz="1400" dirty="0">
                <a:latin typeface="Arial" charset="0"/>
                <a:ea typeface="Arial" charset="0"/>
                <a:cs typeface="Arial" charset="0"/>
              </a:rPr>
              <a:t> E</a:t>
            </a:r>
            <a:r>
              <a:rPr lang="pt-BR" sz="1400" dirty="0" smtClean="0">
                <a:latin typeface="Arial" charset="0"/>
                <a:ea typeface="Arial" charset="0"/>
                <a:cs typeface="Arial" charset="0"/>
              </a:rPr>
              <a:t>ndereço dos </a:t>
            </a:r>
            <a:r>
              <a:rPr lang="pt-BR" sz="1400" dirty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pt-BR" sz="1400" dirty="0" smtClean="0">
                <a:latin typeface="Arial" charset="0"/>
                <a:ea typeface="Arial" charset="0"/>
                <a:cs typeface="Arial" charset="0"/>
              </a:rPr>
              <a:t>ais e/ou responsáveis.</a:t>
            </a:r>
            <a:endParaRPr lang="pt-BR" sz="1400" dirty="0" smtClean="0"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10" name="Imagem 9" descr="Imagem1.png"/>
          <p:cNvPicPr>
            <a:picLocks noChangeAspect="1"/>
          </p:cNvPicPr>
          <p:nvPr/>
        </p:nvPicPr>
        <p:blipFill>
          <a:blip r:embed="rId2" cstate="print">
            <a:lum bright="-9000" contrast="25000"/>
          </a:blip>
          <a:stretch>
            <a:fillRect/>
          </a:stretch>
        </p:blipFill>
        <p:spPr>
          <a:xfrm>
            <a:off x="4797152" y="136504"/>
            <a:ext cx="1800200" cy="71553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48680" y="7740352"/>
            <a:ext cx="5794970" cy="1403648"/>
          </a:xfrm>
        </p:spPr>
        <p:txBody>
          <a:bodyPr>
            <a:normAutofit fontScale="90000"/>
          </a:bodyPr>
          <a:lstStyle/>
          <a:p>
            <a:r>
              <a:rPr lang="pt-BR" sz="2400" dirty="0" smtClean="0">
                <a:solidFill>
                  <a:srgbClr val="1944FB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/>
            </a:r>
            <a:br>
              <a:rPr lang="pt-BR" sz="2400" dirty="0" smtClean="0">
                <a:solidFill>
                  <a:srgbClr val="1944FB"/>
                </a:solidFill>
                <a:latin typeface="Times New Roman" pitchFamily="18" charset="0"/>
                <a:cs typeface="Times New Roman" pitchFamily="18" charset="0"/>
                <a:hlinkClick r:id="rId2"/>
              </a:rPr>
            </a:br>
            <a:r>
              <a:rPr lang="pt-BR" sz="2400" dirty="0" smtClean="0">
                <a:solidFill>
                  <a:srgbClr val="1944FB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/>
            </a:r>
            <a:br>
              <a:rPr lang="pt-BR" sz="2400" dirty="0" smtClean="0">
                <a:solidFill>
                  <a:srgbClr val="1944FB"/>
                </a:solidFill>
                <a:latin typeface="Times New Roman" pitchFamily="18" charset="0"/>
                <a:cs typeface="Times New Roman" pitchFamily="18" charset="0"/>
                <a:hlinkClick r:id="rId2"/>
              </a:rPr>
            </a:br>
            <a:r>
              <a:rPr lang="pt-BR" sz="1800" dirty="0" smtClean="0">
                <a:solidFill>
                  <a:srgbClr val="1944FB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www.autismos.com.br</a:t>
            </a:r>
            <a:r>
              <a:rPr lang="pt-BR" sz="1800" dirty="0">
                <a:solidFill>
                  <a:srgbClr val="1944FB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1800" dirty="0">
                <a:solidFill>
                  <a:srgbClr val="1944FB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1800" dirty="0" err="1" smtClean="0">
                <a:solidFill>
                  <a:srgbClr val="1944FB"/>
                </a:solidFill>
                <a:latin typeface="Times New Roman" pitchFamily="18" charset="0"/>
                <a:cs typeface="Times New Roman" pitchFamily="18" charset="0"/>
              </a:rPr>
              <a:t>contato@autismos.com.br</a:t>
            </a:r>
            <a:r>
              <a:rPr lang="pt-BR" sz="1800" dirty="0">
                <a:solidFill>
                  <a:srgbClr val="1944FB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pt-BR" sz="1800" dirty="0">
                <a:solidFill>
                  <a:srgbClr val="1944FB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pt-BR" sz="1800" dirty="0">
                <a:solidFill>
                  <a:srgbClr val="1944FB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/>
            </a:r>
            <a:br>
              <a:rPr lang="pt-BR" sz="1800" dirty="0">
                <a:solidFill>
                  <a:srgbClr val="1944FB"/>
                </a:solidFill>
                <a:latin typeface="Times New Roman" pitchFamily="18" charset="0"/>
                <a:cs typeface="Times New Roman" pitchFamily="18" charset="0"/>
                <a:hlinkClick r:id="rId2"/>
              </a:rPr>
            </a:br>
            <a:r>
              <a:rPr lang="pt-BR" sz="1800" dirty="0">
                <a:solidFill>
                  <a:srgbClr val="1944FB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/>
            </a:r>
            <a:br>
              <a:rPr lang="pt-BR" sz="1800" dirty="0">
                <a:solidFill>
                  <a:srgbClr val="1944FB"/>
                </a:solidFill>
                <a:latin typeface="Times New Roman" pitchFamily="18" charset="0"/>
                <a:cs typeface="Times New Roman" pitchFamily="18" charset="0"/>
                <a:hlinkClick r:id="rId2"/>
              </a:rPr>
            </a:br>
            <a:endParaRPr lang="pt-BR" sz="1800" dirty="0">
              <a:solidFill>
                <a:srgbClr val="1944F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09099" y="895334"/>
            <a:ext cx="6336704" cy="1728192"/>
          </a:xfrm>
          <a:ln w="57150">
            <a:solidFill>
              <a:srgbClr val="FFFF00"/>
            </a:solidFill>
          </a:ln>
        </p:spPr>
        <p:txBody>
          <a:bodyPr>
            <a:normAutofit/>
          </a:bodyPr>
          <a:lstStyle/>
          <a:p>
            <a:r>
              <a:rPr lang="pt-BR" sz="20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Como </a:t>
            </a:r>
            <a:r>
              <a:rPr lang="pt-BR" sz="2000" b="1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me comunico</a:t>
            </a:r>
            <a:endParaRPr lang="pt-BR" sz="2000" b="1" dirty="0" smtClean="0">
              <a:solidFill>
                <a:schemeClr val="tx1"/>
              </a:solidFill>
              <a:latin typeface="Arial" charset="0"/>
              <a:ea typeface="Arial" charset="0"/>
              <a:cs typeface="Arial" charset="0"/>
            </a:endParaRPr>
          </a:p>
          <a:p>
            <a:pPr algn="l">
              <a:buFontTx/>
              <a:buChar char="-"/>
            </a:pPr>
            <a:r>
              <a:rPr lang="pt-BR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Comunicação </a:t>
            </a:r>
            <a:r>
              <a:rPr lang="pt-BR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verbal ou não verbal?</a:t>
            </a:r>
          </a:p>
          <a:p>
            <a:pPr algn="l">
              <a:buFontTx/>
              <a:buChar char="-"/>
            </a:pPr>
            <a:r>
              <a:rPr lang="pt-BR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Utiliza </a:t>
            </a:r>
            <a:r>
              <a:rPr lang="pt-BR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algum material de apoio para comunicação? Quais?</a:t>
            </a:r>
          </a:p>
          <a:p>
            <a:pPr algn="l">
              <a:buFontTx/>
              <a:buChar char="-"/>
            </a:pPr>
            <a:r>
              <a:rPr lang="pt-BR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Aponta</a:t>
            </a:r>
            <a:r>
              <a:rPr lang="pt-BR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? Usa gestos? </a:t>
            </a:r>
          </a:p>
          <a:p>
            <a:pPr algn="l"/>
            <a:r>
              <a:rPr lang="pt-BR" sz="16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- Tem estereotipias?  Quais? </a:t>
            </a:r>
          </a:p>
          <a:p>
            <a:pPr algn="l">
              <a:buFontTx/>
              <a:buChar char="-"/>
            </a:pPr>
            <a:endParaRPr lang="pt-BR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260648" y="2888401"/>
            <a:ext cx="6408712" cy="1692771"/>
          </a:xfrm>
          <a:prstGeom prst="rect">
            <a:avLst/>
          </a:prstGeom>
          <a:noFill/>
          <a:ln w="57150"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Arial" charset="0"/>
                <a:ea typeface="Arial" charset="0"/>
                <a:cs typeface="Arial" charset="0"/>
              </a:rPr>
              <a:t>Eu posso/ </a:t>
            </a:r>
            <a:r>
              <a:rPr lang="pt-BR" sz="2000" b="1" dirty="0" smtClean="0">
                <a:latin typeface="Arial" charset="0"/>
                <a:ea typeface="Arial" charset="0"/>
                <a:cs typeface="Arial" charset="0"/>
              </a:rPr>
              <a:t>minhas habilidades</a:t>
            </a:r>
            <a:endParaRPr lang="pt-BR" sz="2000" b="1" dirty="0" smtClean="0">
              <a:latin typeface="Arial" charset="0"/>
              <a:ea typeface="Arial" charset="0"/>
              <a:cs typeface="Arial" charset="0"/>
            </a:endParaRPr>
          </a:p>
          <a:p>
            <a:pPr>
              <a:buFontTx/>
              <a:buChar char="-"/>
            </a:pP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 O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que já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sabe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fazer? 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(rotinas/esportes/</a:t>
            </a:r>
            <a:r>
              <a:rPr lang="pt-BR" sz="1600" dirty="0" err="1">
                <a:latin typeface="Arial" charset="0"/>
                <a:ea typeface="Arial" charset="0"/>
                <a:cs typeface="Arial" charset="0"/>
              </a:rPr>
              <a:t>h</a:t>
            </a:r>
            <a:r>
              <a:rPr lang="pt-BR" sz="1600" dirty="0" err="1" smtClean="0">
                <a:latin typeface="Arial" charset="0"/>
                <a:ea typeface="Arial" charset="0"/>
                <a:cs typeface="Arial" charset="0"/>
              </a:rPr>
              <a:t>iperfocos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)</a:t>
            </a:r>
          </a:p>
          <a:p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- Consegue </a:t>
            </a:r>
            <a:r>
              <a:rPr lang="pt-BR" sz="1600" dirty="0">
                <a:latin typeface="Arial" charset="0"/>
                <a:ea typeface="Arial" charset="0"/>
                <a:cs typeface="Arial" charset="0"/>
              </a:rPr>
              <a:t>s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e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vestir, ir ao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banheiro e comer sozinho?</a:t>
            </a:r>
          </a:p>
          <a:p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- Consegue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correr, pular...</a:t>
            </a:r>
          </a:p>
          <a:p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- Sabe ler, escrever, diferenciar ou reconhecer cores, números ou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letras</a:t>
            </a:r>
            <a:r>
              <a:rPr lang="pt-BR" sz="1600" dirty="0">
                <a:latin typeface="Arial" charset="0"/>
                <a:ea typeface="Arial" charset="0"/>
                <a:cs typeface="Arial" charset="0"/>
              </a:rPr>
              <a:t>?</a:t>
            </a:r>
            <a:endParaRPr lang="pt-BR" sz="1600" dirty="0" smtClean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260648" y="4781943"/>
            <a:ext cx="6408712" cy="1692771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Arial" charset="0"/>
                <a:ea typeface="Arial" charset="0"/>
                <a:cs typeface="Arial" charset="0"/>
              </a:rPr>
              <a:t>Como me ajudar/ </a:t>
            </a:r>
            <a:r>
              <a:rPr lang="pt-BR" sz="2000" b="1" dirty="0" smtClean="0">
                <a:latin typeface="Arial" charset="0"/>
                <a:ea typeface="Arial" charset="0"/>
                <a:cs typeface="Arial" charset="0"/>
              </a:rPr>
              <a:t>necessito </a:t>
            </a:r>
            <a:r>
              <a:rPr lang="pt-BR" sz="2000" b="1" dirty="0" smtClean="0">
                <a:latin typeface="Arial" charset="0"/>
                <a:ea typeface="Arial" charset="0"/>
                <a:cs typeface="Arial" charset="0"/>
              </a:rPr>
              <a:t>de </a:t>
            </a:r>
            <a:r>
              <a:rPr lang="pt-BR" sz="2000" b="1" dirty="0" smtClean="0">
                <a:latin typeface="Arial" charset="0"/>
                <a:ea typeface="Arial" charset="0"/>
                <a:cs typeface="Arial" charset="0"/>
              </a:rPr>
              <a:t>apoio</a:t>
            </a:r>
            <a:endParaRPr lang="pt-BR" sz="2000" b="1" dirty="0" smtClean="0">
              <a:latin typeface="Arial" charset="0"/>
              <a:ea typeface="Arial" charset="0"/>
              <a:cs typeface="Arial" charset="0"/>
            </a:endParaRPr>
          </a:p>
          <a:p>
            <a:pPr>
              <a:buFontTx/>
              <a:buChar char="-"/>
            </a:pP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 Regras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simples, claras e objetivas.</a:t>
            </a:r>
          </a:p>
          <a:p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- Qual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melhor forma de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incluir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,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acalmar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e despertar </a:t>
            </a:r>
            <a:r>
              <a:rPr lang="pt-BR" sz="1600" dirty="0">
                <a:latin typeface="Arial" charset="0"/>
                <a:ea typeface="Arial" charset="0"/>
                <a:cs typeface="Arial" charset="0"/>
              </a:rPr>
              <a:t>o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 seu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interesse no meio social?</a:t>
            </a:r>
          </a:p>
          <a:p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- Pontos em que precisam respeitar o tempo, confiar no potencial e ter paciência com o aluno.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241809" y="6876256"/>
            <a:ext cx="6408712" cy="1138773"/>
          </a:xfrm>
          <a:prstGeom prst="rect">
            <a:avLst/>
          </a:prstGeom>
          <a:noFill/>
          <a:ln w="5715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000" b="1" dirty="0" smtClean="0">
                <a:latin typeface="Arial" charset="0"/>
                <a:ea typeface="Arial" charset="0"/>
                <a:cs typeface="Arial" charset="0"/>
              </a:rPr>
              <a:t>Aprendizados/desenvolvimento atual</a:t>
            </a:r>
            <a:endParaRPr lang="pt-BR" sz="2000" b="1" dirty="0" smtClean="0">
              <a:latin typeface="Arial" charset="0"/>
              <a:ea typeface="Arial" charset="0"/>
              <a:cs typeface="Arial" charset="0"/>
            </a:endParaRPr>
          </a:p>
          <a:p>
            <a:pPr>
              <a:buFontTx/>
              <a:buChar char="-"/>
            </a:pPr>
            <a:r>
              <a:rPr lang="pt-BR" sz="1600" dirty="0">
                <a:latin typeface="Arial" charset="0"/>
                <a:ea typeface="Arial" charset="0"/>
                <a:cs typeface="Arial" charset="0"/>
              </a:rPr>
              <a:t> 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P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intar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, colar, usar tesoura...</a:t>
            </a:r>
          </a:p>
          <a:p>
            <a:pPr>
              <a:buFontTx/>
              <a:buChar char="-"/>
            </a:pP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 Escolher</a:t>
            </a:r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, separar e guardar meu material escolar...</a:t>
            </a:r>
          </a:p>
          <a:p>
            <a:r>
              <a:rPr lang="pt-BR" sz="1600" dirty="0" smtClean="0">
                <a:latin typeface="Arial" charset="0"/>
                <a:ea typeface="Arial" charset="0"/>
                <a:cs typeface="Arial" charset="0"/>
              </a:rPr>
              <a:t>- Exercícios físicos para ajudar na coordenação motora...</a:t>
            </a:r>
          </a:p>
        </p:txBody>
      </p:sp>
      <p:pic>
        <p:nvPicPr>
          <p:cNvPr id="9" name="Imagem 8" descr="Imagem1.png"/>
          <p:cNvPicPr>
            <a:picLocks noChangeAspect="1"/>
          </p:cNvPicPr>
          <p:nvPr/>
        </p:nvPicPr>
        <p:blipFill>
          <a:blip r:embed="rId3" cstate="print">
            <a:lum bright="-9000" contrast="25000"/>
          </a:blip>
          <a:stretch>
            <a:fillRect/>
          </a:stretch>
        </p:blipFill>
        <p:spPr>
          <a:xfrm>
            <a:off x="4797152" y="136504"/>
            <a:ext cx="1800200" cy="71553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307</Words>
  <Application>Microsoft Macintosh PowerPoint</Application>
  <PresentationFormat>Apresentação na tela (4:3)</PresentationFormat>
  <Paragraphs>45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6" baseType="lpstr">
      <vt:lpstr>Calibri</vt:lpstr>
      <vt:lpstr>Times New Roman</vt:lpstr>
      <vt:lpstr>Arial</vt:lpstr>
      <vt:lpstr>Tema do Office</vt:lpstr>
      <vt:lpstr> Perfil do Aluno</vt:lpstr>
      <vt:lpstr>  www.autismos.com.br contato@autismos.com.br  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Perfil do Aluno</dc:title>
  <dc:creator>Win7</dc:creator>
  <cp:lastModifiedBy>Usuário do Microsoft Office</cp:lastModifiedBy>
  <cp:revision>13</cp:revision>
  <cp:lastPrinted>2018-06-21T23:46:19Z</cp:lastPrinted>
  <dcterms:created xsi:type="dcterms:W3CDTF">2018-06-21T02:22:48Z</dcterms:created>
  <dcterms:modified xsi:type="dcterms:W3CDTF">2018-06-21T23:47:20Z</dcterms:modified>
</cp:coreProperties>
</file>